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Dancing Script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9C1BE9-783B-444C-AD00-2323F41CC134}">
  <a:tblStyle styleId="{069C1BE9-783B-444C-AD00-2323F41CC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Caveat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DancingScript-regular.fntdata"/><Relationship Id="rId12" Type="http://schemas.openxmlformats.org/officeDocument/2006/relationships/slide" Target="slides/slide6.xml"/><Relationship Id="rId34" Type="http://schemas.openxmlformats.org/officeDocument/2006/relationships/font" Target="fonts/Cavea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DancingScrip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Beaucoup de choses à dire et à faire.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vais passer un peu plus de temps sur ce qui me semble important pour comprendre ma démarche.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vais </a:t>
            </a:r>
            <a:r>
              <a:rPr b="1" lang="fr"/>
              <a:t>vulgariser</a:t>
            </a:r>
            <a:r>
              <a:rPr lang="fr"/>
              <a:t> certaines notions, et en </a:t>
            </a:r>
            <a:r>
              <a:rPr b="1" lang="fr"/>
              <a:t>omettre</a:t>
            </a:r>
            <a:r>
              <a:rPr lang="fr"/>
              <a:t> d’autres.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37e17c9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37e17c9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IMU       →  	  </a:t>
            </a:r>
            <a:r>
              <a:rPr lang="fr">
                <a:solidFill>
                  <a:schemeClr val="dk1"/>
                </a:solidFill>
              </a:rPr>
              <a:t>30Hz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Photodiodes → 500 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Garder le meilleur de chaque capteur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Différentes hypothèses dont la principale : Mesure = loi normale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d37e17c9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d37e17c9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linéaire en considérant, à partir des mesures précédente, la vitesse linéaire sur un petit interval de temps.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c8c56c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c8c56c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s’agit ici de simuler des données des capteurs pour ensuite calculer la “vrai” position du système. Plus la mesure est précise plus la courbe est “resserrée”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Comme dans la littérature : valeur calculée est plus précise, et plus proche de la valeur du lighthouse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Pour chaque “étape” on voit que la position calculée est de plus en plus précise. Bien que l’accéléromètre dérive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d402cfc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d402cfc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des données de l’accéléromètre + photodiode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fr"/>
              <a:t>accéléro</a:t>
            </a:r>
            <a:r>
              <a:rPr lang="fr"/>
              <a:t> : plus grde variance que photodiodes &amp; valeur qui dérive de manière constante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fr"/>
              <a:t>photodiode</a:t>
            </a:r>
            <a:r>
              <a:rPr lang="fr"/>
              <a:t> : précision parfaite mais fréquence de rafraichissement 4 fois moindre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pour </a:t>
            </a:r>
            <a:r>
              <a:rPr lang="fr"/>
              <a:t>l'évaluation</a:t>
            </a:r>
            <a:r>
              <a:rPr lang="fr"/>
              <a:t> réelle des performances,</a:t>
            </a:r>
            <a:r>
              <a:rPr b="1" lang="fr"/>
              <a:t> dérive et les variances</a:t>
            </a:r>
            <a:r>
              <a:rPr lang="fr"/>
              <a:t> ont été choisie de manière </a:t>
            </a:r>
            <a:r>
              <a:rPr b="1" lang="fr"/>
              <a:t>empirique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Incertitude sur les calculs des erreurs en 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37e17c9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37e17c9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voit que lorsque l’on tourne à l’envers, le tracker saute.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Quaternions ~ revient à rajouter un quatrième axe de rotation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d37e17c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d37e17c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Boîtier</a:t>
            </a:r>
            <a:r>
              <a:rPr lang="fr"/>
              <a:t> modulaire de développement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402cfc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402cfc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REMARQUE : Avant de commencer, nous </a:t>
            </a:r>
            <a:r>
              <a:rPr lang="fr"/>
              <a:t>appellerons</a:t>
            </a:r>
            <a:r>
              <a:rPr lang="fr"/>
              <a:t> “repère Vive” la base indirecte avec y vers le haut et “repère conventionnel” le repère directe avec z vers le haut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deux versions du problème sont sensiblement les mêmes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V1 → Changer directement la matrice de transformation homogène dans le repère “conventionnel”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→ Utilisation directe du</a:t>
            </a:r>
            <a:r>
              <a:rPr b="1" lang="fr"/>
              <a:t> code de la simulation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V2 → changer de repère à la fin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d402cfc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d402cfc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Coordonnées d’un</a:t>
            </a:r>
            <a:r>
              <a:rPr b="1" lang="fr"/>
              <a:t> cercle</a:t>
            </a:r>
            <a:r>
              <a:rPr lang="fr"/>
              <a:t> lues à partir un</a:t>
            </a:r>
            <a:r>
              <a:rPr b="1" lang="fr"/>
              <a:t> fichier texte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Puis,</a:t>
            </a:r>
            <a:r>
              <a:rPr b="1" lang="fr"/>
              <a:t> transformations inverses</a:t>
            </a:r>
            <a:r>
              <a:rPr lang="fr"/>
              <a:t> du positionnement virtuel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REMARQUE : des erreurs mathématiques du premier jet de code montraient des résultats de déplacement similaires à ceux observés sous Blender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d37e17c9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d37e17c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 : Banc d’essai sous-millimétrique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Permettra de prouver la précision, et </a:t>
            </a:r>
            <a:r>
              <a:rPr lang="fr"/>
              <a:t>connaître</a:t>
            </a:r>
            <a:r>
              <a:rPr lang="fr"/>
              <a:t> l’</a:t>
            </a:r>
            <a:r>
              <a:rPr b="1" lang="fr"/>
              <a:t>écart-type</a:t>
            </a:r>
            <a:r>
              <a:rPr lang="fr"/>
              <a:t> des systèmes de mesure du tracker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c8c56c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cc8c56c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Certaines </a:t>
            </a:r>
            <a:r>
              <a:rPr lang="fr"/>
              <a:t>tâches</a:t>
            </a:r>
            <a:r>
              <a:rPr lang="fr"/>
              <a:t> ont été moins longues que prévu mais d’autres plus longues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d2c926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d2c926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d37e17c9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d37e17c9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ça fait parti du travail de recherche de faire face à l’imprévu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Je pense avoir beaucoup appris à chercher tout seul des informations dans différentes resources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d37e17c9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d37e17c9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c08f66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cc08f66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2c9266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2c9266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d37e17c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d37e17c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Rassemble : chercheurs et enseignants-chercheurs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Pluridisciplinaire :</a:t>
            </a:r>
            <a:r>
              <a:rPr b="1" lang="fr"/>
              <a:t> </a:t>
            </a:r>
            <a:r>
              <a:rPr b="1" lang="fr"/>
              <a:t>mécanique</a:t>
            </a:r>
            <a:r>
              <a:rPr lang="fr">
                <a:solidFill>
                  <a:schemeClr val="dk1"/>
                </a:solidFill>
              </a:rPr>
              <a:t>, l’</a:t>
            </a:r>
            <a:r>
              <a:rPr b="1" lang="fr">
                <a:solidFill>
                  <a:schemeClr val="dk1"/>
                </a:solidFill>
              </a:rPr>
              <a:t>automatique</a:t>
            </a:r>
            <a:r>
              <a:rPr lang="fr">
                <a:solidFill>
                  <a:schemeClr val="dk1"/>
                </a:solidFill>
              </a:rPr>
              <a:t>, le </a:t>
            </a:r>
            <a:r>
              <a:rPr b="1" lang="fr">
                <a:solidFill>
                  <a:schemeClr val="dk1"/>
                </a:solidFill>
              </a:rPr>
              <a:t>traitement du signal</a:t>
            </a:r>
            <a:r>
              <a:rPr lang="fr">
                <a:solidFill>
                  <a:schemeClr val="dk1"/>
                </a:solidFill>
              </a:rPr>
              <a:t> et l’</a:t>
            </a:r>
            <a:r>
              <a:rPr b="1" lang="fr">
                <a:solidFill>
                  <a:schemeClr val="dk1"/>
                </a:solidFill>
              </a:rPr>
              <a:t>informatique</a:t>
            </a:r>
            <a:r>
              <a:rPr lang="f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>
                <a:solidFill>
                  <a:schemeClr val="dk1"/>
                </a:solidFill>
              </a:rPr>
              <a:t>UMR</a:t>
            </a:r>
            <a:r>
              <a:rPr lang="fr">
                <a:solidFill>
                  <a:schemeClr val="dk1"/>
                </a:solidFill>
              </a:rPr>
              <a:t> commune à</a:t>
            </a:r>
            <a:r>
              <a:rPr b="1" lang="fr">
                <a:solidFill>
                  <a:schemeClr val="dk1"/>
                </a:solidFill>
              </a:rPr>
              <a:t> Sorbonne université </a:t>
            </a:r>
            <a:r>
              <a:rPr lang="fr">
                <a:solidFill>
                  <a:schemeClr val="dk1"/>
                </a:solidFill>
              </a:rPr>
              <a:t>(anciennement UPMC) et </a:t>
            </a:r>
            <a:r>
              <a:rPr b="1" lang="fr">
                <a:solidFill>
                  <a:schemeClr val="dk1"/>
                </a:solidFill>
              </a:rPr>
              <a:t>CNRS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c08f66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c08f66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équipes avec des champs d’actions différents &amp; dont Sinan HALIYO fait parti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l’équipe INTERACTION → 5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Dont HCI fait parti. L’ingénieur Cédric HONNET fait parti, mais moi je ne fais pas officiellement parti de l’équipe, même si le projet HIVE Tracker sera </a:t>
            </a:r>
            <a:r>
              <a:rPr lang="fr"/>
              <a:t>probablement</a:t>
            </a:r>
            <a:r>
              <a:rPr lang="fr"/>
              <a:t> utilisé pour HCI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d37e17c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d37e17c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Miniaturisation d’un système de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Collaboration</a:t>
            </a:r>
            <a:r>
              <a:rPr lang="fr"/>
              <a:t> de 3 laboratoires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d37e17c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d37e17c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d37e17c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d37e17c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d37e17c9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d37e17c9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fait le choix de ne pas reprendre la simulation du précédent groupe de travail → buggé…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j’ai traduit chaque élément de leur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parfait → le point calculé saute, le point calculé n’est pas parfaitement sur l’objet courant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Discussion avec en réunion → Augmenter vitesse de rotation + FPS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Cependant ça n’a pas donné de meilleurs résultats → Saturation en amont du logiciel ? Thread 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gif"/><Relationship Id="rId4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r.mathworks.com/videos/series/understanding-kalman-filters.html" TargetMode="External"/><Relationship Id="rId4" Type="http://schemas.openxmlformats.org/officeDocument/2006/relationships/hyperlink" Target="https://fr.mathworks.com/videos/series/understanding-kalman-filters.html" TargetMode="External"/><Relationship Id="rId5" Type="http://schemas.openxmlformats.org/officeDocument/2006/relationships/hyperlink" Target="http://perso.ensta-paristech.fr/~filliat/Courses/index.html" TargetMode="External"/><Relationship Id="rId6" Type="http://schemas.openxmlformats.org/officeDocument/2006/relationships/hyperlink" Target="https://hivetracker.github.io/" TargetMode="External"/><Relationship Id="rId7" Type="http://schemas.openxmlformats.org/officeDocument/2006/relationships/hyperlink" Target="https://www.youtube.com/watch?v=zc8b2Jo7mno&amp;t=159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3.jp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2300" y="1458675"/>
            <a:ext cx="852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Stage de 4ème année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2300" y="2401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250">
                <a:solidFill>
                  <a:schemeClr val="dk1"/>
                </a:solidFill>
              </a:rPr>
              <a:t>Développement de code standard pour lire et écrire les puces électroniques</a:t>
            </a:r>
            <a:endParaRPr sz="2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441151"/>
            <a:ext cx="2868550" cy="5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450" y="251500"/>
            <a:ext cx="1934025" cy="8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11100" y="3542575"/>
            <a:ext cx="396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 </a:t>
            </a:r>
            <a:r>
              <a:rPr lang="fr"/>
              <a:t>  Youssef EL FAIK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53025" y="4251325"/>
            <a:ext cx="2565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Enseignant référent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 BAVENCOFFE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711450" y="4251325"/>
            <a:ext cx="2771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Tuteur</a:t>
            </a:r>
            <a:r>
              <a:rPr b="1" lang="fr"/>
              <a:t>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Stéphane LINGER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fusion de capteurs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5389150" y="1214475"/>
            <a:ext cx="4088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filtre de Kalman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5528250" y="1712475"/>
            <a:ext cx="2944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/>
              <a:t>Hypothèse </a:t>
            </a:r>
            <a:r>
              <a:rPr lang="fr"/>
              <a:t>: La mesure suit une loi normale </a:t>
            </a:r>
            <a:r>
              <a:rPr b="1" lang="fr">
                <a:latin typeface="Dancing Script"/>
                <a:ea typeface="Dancing Script"/>
                <a:cs typeface="Dancing Script"/>
                <a:sym typeface="Dancing Script"/>
              </a:rPr>
              <a:t>N</a:t>
            </a:r>
            <a:r>
              <a:rPr lang="fr"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fr"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fr"/>
              <a:t>μ</a:t>
            </a:r>
            <a:r>
              <a:rPr lang="fr">
                <a:latin typeface="Raleway"/>
                <a:ea typeface="Raleway"/>
                <a:cs typeface="Raleway"/>
                <a:sym typeface="Raleway"/>
              </a:rPr>
              <a:t>,σ²)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529550" y="2636613"/>
            <a:ext cx="29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Prédiction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5528250" y="3574875"/>
            <a:ext cx="29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Mise à jour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488600" y="1214475"/>
            <a:ext cx="30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Les capteurs embarqués</a:t>
            </a:r>
            <a:endParaRPr/>
          </a:p>
        </p:txBody>
      </p:sp>
      <p:grpSp>
        <p:nvGrpSpPr>
          <p:cNvPr id="155" name="Google Shape;155;p22"/>
          <p:cNvGrpSpPr/>
          <p:nvPr/>
        </p:nvGrpSpPr>
        <p:grpSpPr>
          <a:xfrm>
            <a:off x="488600" y="2111738"/>
            <a:ext cx="3473050" cy="1069075"/>
            <a:chOff x="4650925" y="2631850"/>
            <a:chExt cx="3473050" cy="1069075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3">
              <a:alphaModFix/>
            </a:blip>
            <a:srcRect b="0" l="16980" r="15126" t="62884"/>
            <a:stretch/>
          </p:blipFill>
          <p:spPr>
            <a:xfrm>
              <a:off x="4650925" y="2631850"/>
              <a:ext cx="3473050" cy="106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 rotWithShape="1">
            <a:blip r:embed="rId3">
              <a:alphaModFix/>
            </a:blip>
            <a:srcRect b="55336" l="2988" r="86285" t="32962"/>
            <a:stretch/>
          </p:blipFill>
          <p:spPr>
            <a:xfrm>
              <a:off x="7743125" y="3363875"/>
              <a:ext cx="380850" cy="33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2"/>
          <p:cNvSpPr txBox="1"/>
          <p:nvPr/>
        </p:nvSpPr>
        <p:spPr>
          <a:xfrm>
            <a:off x="411300" y="3913425"/>
            <a:ext cx="186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</a:t>
            </a:r>
            <a:r>
              <a:rPr b="1" lang="fr"/>
              <a:t>centrale inertielle</a:t>
            </a:r>
            <a:endParaRPr b="1"/>
          </a:p>
        </p:txBody>
      </p:sp>
      <p:sp>
        <p:nvSpPr>
          <p:cNvPr id="159" name="Google Shape;159;p22"/>
          <p:cNvSpPr txBox="1"/>
          <p:nvPr/>
        </p:nvSpPr>
        <p:spPr>
          <a:xfrm>
            <a:off x="2274000" y="3823875"/>
            <a:ext cx="186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système de </a:t>
            </a:r>
            <a:r>
              <a:rPr b="1" lang="fr"/>
              <a:t>localisation</a:t>
            </a:r>
            <a:endParaRPr b="1"/>
          </a:p>
        </p:txBody>
      </p:sp>
      <p:cxnSp>
        <p:nvCxnSpPr>
          <p:cNvPr id="160" name="Google Shape;160;p22"/>
          <p:cNvCxnSpPr>
            <a:stCxn id="158" idx="0"/>
          </p:cNvCxnSpPr>
          <p:nvPr/>
        </p:nvCxnSpPr>
        <p:spPr>
          <a:xfrm rot="10800000">
            <a:off x="1336650" y="3415425"/>
            <a:ext cx="600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2"/>
          <p:cNvCxnSpPr>
            <a:stCxn id="159" idx="0"/>
          </p:cNvCxnSpPr>
          <p:nvPr/>
        </p:nvCxnSpPr>
        <p:spPr>
          <a:xfrm rot="10800000">
            <a:off x="3199350" y="3379275"/>
            <a:ext cx="600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4679813" y="2055550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/>
          <p:nvPr/>
        </p:nvSpPr>
        <p:spPr>
          <a:xfrm rot="-5400000">
            <a:off x="5257300" y="2908875"/>
            <a:ext cx="1202700" cy="658200"/>
          </a:xfrm>
          <a:prstGeom prst="uturnArrow">
            <a:avLst>
              <a:gd fmla="val 25414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852475" y="3105738"/>
            <a:ext cx="2958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6235200" y="2631950"/>
            <a:ext cx="15303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6236500" y="3574250"/>
            <a:ext cx="15303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fusion de capteurs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52475"/>
            <a:ext cx="49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L’utilisation du filtre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74" name="Google Shape;174;p23"/>
          <p:cNvGraphicFramePr/>
          <p:nvPr/>
        </p:nvGraphicFramePr>
        <p:xfrm>
          <a:off x="952500" y="223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1538125"/>
                <a:gridCol w="2194300"/>
                <a:gridCol w="3506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Kalman version 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Kalman version 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/>
                        <a:t>Prédiction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IMU brute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Fonction linéaire (IMU + optique)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/>
                        <a:t>Mise à jour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Fusion des deux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Fusion des trois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5" name="Google Shape;175;p23"/>
          <p:cNvSpPr txBox="1"/>
          <p:nvPr/>
        </p:nvSpPr>
        <p:spPr>
          <a:xfrm>
            <a:off x="487675" y="4404150"/>
            <a:ext cx="700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Remarque : Ceux-ci seront comparés sur le HIVE Tracker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La fusion de capteurs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filtre de Kalman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75" y="1793917"/>
            <a:ext cx="4023526" cy="246412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2075"/>
          <a:stretch/>
        </p:blipFill>
        <p:spPr>
          <a:xfrm>
            <a:off x="415945" y="1873488"/>
            <a:ext cx="4023525" cy="2304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fusion de capteurs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Estimation de la précision du filtre de Kalman en 2D</a:t>
            </a:r>
            <a:endParaRPr/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473" y="1918498"/>
            <a:ext cx="4229825" cy="24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5" y="2062663"/>
            <a:ext cx="3859684" cy="2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L’implémentation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1098075" y="1540563"/>
            <a:ext cx="2718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blocage de cardan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7641" l="9600" r="0" t="9570"/>
          <a:stretch/>
        </p:blipFill>
        <p:spPr>
          <a:xfrm>
            <a:off x="1208650" y="2300400"/>
            <a:ext cx="2607725" cy="18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5248650" y="4595425"/>
            <a:ext cx="2229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Solution → Quaternions</a:t>
            </a:r>
            <a:endParaRPr i="1"/>
          </a:p>
        </p:txBody>
      </p:sp>
      <p:cxnSp>
        <p:nvCxnSpPr>
          <p:cNvPr id="203" name="Google Shape;203;p26"/>
          <p:cNvCxnSpPr/>
          <p:nvPr/>
        </p:nvCxnSpPr>
        <p:spPr>
          <a:xfrm>
            <a:off x="4567800" y="2220350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Google Shape;204;p26"/>
          <p:cNvGrpSpPr/>
          <p:nvPr/>
        </p:nvGrpSpPr>
        <p:grpSpPr>
          <a:xfrm>
            <a:off x="5436663" y="2297871"/>
            <a:ext cx="2248456" cy="1774711"/>
            <a:chOff x="4672875" y="2464425"/>
            <a:chExt cx="1609950" cy="1451350"/>
          </a:xfrm>
        </p:grpSpPr>
        <p:pic>
          <p:nvPicPr>
            <p:cNvPr id="205" name="Google Shape;205;p26"/>
            <p:cNvPicPr preferRelativeResize="0"/>
            <p:nvPr/>
          </p:nvPicPr>
          <p:blipFill rotWithShape="1">
            <a:blip r:embed="rId4">
              <a:alphaModFix/>
            </a:blip>
            <a:srcRect b="0" l="23020" r="20596" t="12311"/>
            <a:stretch/>
          </p:blipFill>
          <p:spPr>
            <a:xfrm>
              <a:off x="4672875" y="2464425"/>
              <a:ext cx="1609950" cy="145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6"/>
            <p:cNvPicPr preferRelativeResize="0"/>
            <p:nvPr/>
          </p:nvPicPr>
          <p:blipFill rotWithShape="1">
            <a:blip r:embed="rId4">
              <a:alphaModFix/>
            </a:blip>
            <a:srcRect b="80393" l="35522" r="53840" t="3338"/>
            <a:stretch/>
          </p:blipFill>
          <p:spPr>
            <a:xfrm>
              <a:off x="4672875" y="2464425"/>
              <a:ext cx="363251" cy="32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358350" y="1540563"/>
            <a:ext cx="2718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Les angles d’euler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1208650" y="422545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Logiciel Unity</a:t>
            </a:r>
            <a:endParaRPr i="1" sz="1200"/>
          </a:p>
        </p:txBody>
      </p:sp>
      <p:sp>
        <p:nvSpPr>
          <p:cNvPr id="209" name="Google Shape;209;p26"/>
          <p:cNvSpPr txBox="1"/>
          <p:nvPr/>
        </p:nvSpPr>
        <p:spPr>
          <a:xfrm>
            <a:off x="5490000" y="422545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Youtube</a:t>
            </a:r>
            <a:endParaRPr i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L’implémentation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49668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Modélisation d’un premier boîtier modulaire</a:t>
            </a:r>
            <a:endParaRPr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00" y="1966500"/>
            <a:ext cx="3624050" cy="2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147" y="1760925"/>
            <a:ext cx="3366300" cy="27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817400" y="44321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SolidWorks</a:t>
            </a:r>
            <a:endParaRPr i="1" sz="1200"/>
          </a:p>
        </p:txBody>
      </p:sp>
      <p:sp>
        <p:nvSpPr>
          <p:cNvPr id="220" name="Google Shape;220;p27"/>
          <p:cNvSpPr txBox="1"/>
          <p:nvPr/>
        </p:nvSpPr>
        <p:spPr>
          <a:xfrm>
            <a:off x="5077575" y="46298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Photo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6706725" y="445025"/>
            <a:ext cx="2250300" cy="197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85" y="610508"/>
            <a:ext cx="2250066" cy="86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54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L’implémentation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863950"/>
            <a:ext cx="5417100" cy="27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/>
              <a:t>Différentes utilisations des timings</a:t>
            </a:r>
            <a:r>
              <a:rPr lang="fr" sz="1600"/>
              <a:t> 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Changement de repère au</a:t>
            </a:r>
            <a:r>
              <a:rPr b="1" lang="fr" sz="1600"/>
              <a:t> début </a:t>
            </a:r>
            <a:r>
              <a:rPr lang="fr" sz="1600"/>
              <a:t>du code → conservation du code de la simulation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Changement de repère à la </a:t>
            </a:r>
            <a:r>
              <a:rPr b="1" lang="fr" sz="1600"/>
              <a:t>fin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Matrice de </a:t>
            </a:r>
            <a:r>
              <a:rPr b="1" lang="fr" sz="1600"/>
              <a:t>rotation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Matrice de </a:t>
            </a:r>
            <a:r>
              <a:rPr b="1" lang="fr" sz="1600"/>
              <a:t>transformation homogène</a:t>
            </a:r>
            <a:endParaRPr sz="1600"/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6833223" y="1839606"/>
            <a:ext cx="8622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</a:rPr>
              <a:t>Repère OpenGL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7879050" y="1839600"/>
            <a:ext cx="1142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</a:rPr>
              <a:t>Repère Blender</a:t>
            </a:r>
            <a:endParaRPr sz="1200">
              <a:solidFill>
                <a:srgbClr val="999999"/>
              </a:solidFill>
            </a:endParaRPr>
          </a:p>
        </p:txBody>
      </p:sp>
      <p:cxnSp>
        <p:nvCxnSpPr>
          <p:cNvPr id="232" name="Google Shape;232;p28"/>
          <p:cNvCxnSpPr>
            <a:stCxn id="230" idx="0"/>
          </p:cNvCxnSpPr>
          <p:nvPr/>
        </p:nvCxnSpPr>
        <p:spPr>
          <a:xfrm flipH="1" rot="10800000">
            <a:off x="7264323" y="1519206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11700" y="1152475"/>
            <a:ext cx="6142800" cy="520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/>
              <a:t>E</a:t>
            </a:r>
            <a:r>
              <a:rPr b="1" lang="fr"/>
              <a:t>tat actuel</a:t>
            </a:r>
            <a:r>
              <a:rPr lang="fr"/>
              <a:t> → Déplacement </a:t>
            </a:r>
            <a:r>
              <a:rPr b="1" lang="fr"/>
              <a:t>réel</a:t>
            </a:r>
            <a:r>
              <a:rPr lang="fr"/>
              <a:t> ≠ Déplacement </a:t>
            </a:r>
            <a:r>
              <a:rPr b="1" lang="fr"/>
              <a:t>virtuel</a:t>
            </a:r>
            <a:endParaRPr b="1"/>
          </a:p>
        </p:txBody>
      </p:sp>
      <p:cxnSp>
        <p:nvCxnSpPr>
          <p:cNvPr id="234" name="Google Shape;234;p28"/>
          <p:cNvCxnSpPr/>
          <p:nvPr/>
        </p:nvCxnSpPr>
        <p:spPr>
          <a:xfrm flipH="1" rot="10800000">
            <a:off x="8447856" y="1519206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L’implémentation</a:t>
            </a:r>
            <a:endParaRPr/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298275"/>
            <a:ext cx="41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u="sng"/>
              <a:t>La </a:t>
            </a:r>
            <a:r>
              <a:rPr b="1" lang="fr" u="sng"/>
              <a:t>simulation de données</a:t>
            </a:r>
            <a:r>
              <a:rPr lang="fr"/>
              <a:t> :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1377284" y="3183000"/>
            <a:ext cx="1236350" cy="730050"/>
          </a:xfrm>
          <a:custGeom>
            <a:rect b="b" l="l" r="r" t="t"/>
            <a:pathLst>
              <a:path extrusionOk="0" h="29202" w="49454">
                <a:moveTo>
                  <a:pt x="33212" y="0"/>
                </a:moveTo>
                <a:cubicBezTo>
                  <a:pt x="24223" y="0"/>
                  <a:pt x="15255" y="3151"/>
                  <a:pt x="7215" y="7171"/>
                </a:cubicBezTo>
                <a:cubicBezTo>
                  <a:pt x="1249" y="10154"/>
                  <a:pt x="-2165" y="21108"/>
                  <a:pt x="1836" y="26445"/>
                </a:cubicBezTo>
                <a:cubicBezTo>
                  <a:pt x="4053" y="29403"/>
                  <a:pt x="8898" y="29135"/>
                  <a:pt x="12594" y="29135"/>
                </a:cubicBezTo>
                <a:cubicBezTo>
                  <a:pt x="25641" y="29135"/>
                  <a:pt x="39227" y="22672"/>
                  <a:pt x="48452" y="13447"/>
                </a:cubicBezTo>
                <a:cubicBezTo>
                  <a:pt x="53206" y="8693"/>
                  <a:pt x="39040" y="1344"/>
                  <a:pt x="32316" y="1344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904100" y="1650400"/>
            <a:ext cx="39282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Conséquences </a:t>
            </a:r>
            <a:r>
              <a:rPr lang="fr"/>
              <a:t>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La trajectoire initiale est dessinée par l’objet courant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 u="sng"/>
              <a:t>Situation du problème</a:t>
            </a:r>
            <a:r>
              <a:rPr lang="fr" sz="1400"/>
              <a:t> : Matrices de </a:t>
            </a:r>
            <a:r>
              <a:rPr b="1" i="1" lang="fr" sz="1400"/>
              <a:t>transformations homogènes</a:t>
            </a:r>
            <a:r>
              <a:rPr lang="fr" sz="1400"/>
              <a:t> </a:t>
            </a:r>
            <a:r>
              <a:rPr lang="fr" sz="1400"/>
              <a:t>ou </a:t>
            </a:r>
            <a:r>
              <a:rPr b="1" i="1" lang="fr" sz="1400"/>
              <a:t>erreur</a:t>
            </a:r>
            <a:r>
              <a:rPr lang="fr" sz="1400"/>
              <a:t> dans un matrice de changement de base</a:t>
            </a:r>
            <a:endParaRPr sz="1400"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6296"/>
          <a:stretch/>
        </p:blipFill>
        <p:spPr>
          <a:xfrm>
            <a:off x="416700" y="2018850"/>
            <a:ext cx="3553025" cy="2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712250" y="2886925"/>
            <a:ext cx="2388000" cy="1278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9"/>
          <p:cNvCxnSpPr/>
          <p:nvPr/>
        </p:nvCxnSpPr>
        <p:spPr>
          <a:xfrm>
            <a:off x="4528100" y="231042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9"/>
          <p:cNvSpPr txBox="1"/>
          <p:nvPr/>
        </p:nvSpPr>
        <p:spPr>
          <a:xfrm>
            <a:off x="493200" y="44653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Logiciel Blender</a:t>
            </a:r>
            <a:endParaRPr i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L’implémentation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11700" y="1112913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Conception d’un banc d’essai sous-millimétrique</a:t>
            </a:r>
            <a:endParaRPr/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V-Slot® NEMA 17 Linear Actuator Bundle (Belt Driven)"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25" y="2148200"/>
            <a:ext cx="1894350" cy="18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4835300" y="2290875"/>
            <a:ext cx="3337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Alimentation</a:t>
            </a:r>
            <a:r>
              <a:rPr lang="fr"/>
              <a:t> CC 12V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Driver</a:t>
            </a:r>
            <a:r>
              <a:rPr lang="fr"/>
              <a:t> pour moteur pas à pas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Moteur pas à pas</a:t>
            </a:r>
            <a:r>
              <a:rPr lang="fr"/>
              <a:t> NEMA 17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Microcontrôleur</a:t>
            </a:r>
            <a:r>
              <a:rPr lang="fr"/>
              <a:t> Atmel</a:t>
            </a:r>
            <a:endParaRPr/>
          </a:p>
        </p:txBody>
      </p:sp>
      <p:graphicFrame>
        <p:nvGraphicFramePr>
          <p:cNvPr id="257" name="Google Shape;257;p30"/>
          <p:cNvGraphicFramePr/>
          <p:nvPr/>
        </p:nvGraphicFramePr>
        <p:xfrm>
          <a:off x="933500" y="170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276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Mécanique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8" name="Google Shape;258;p30"/>
          <p:cNvGraphicFramePr/>
          <p:nvPr/>
        </p:nvGraphicFramePr>
        <p:xfrm>
          <a:off x="5121638" y="17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276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Electronique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9" name="Google Shape;259;p30"/>
          <p:cNvGraphicFramePr/>
          <p:nvPr/>
        </p:nvGraphicFramePr>
        <p:xfrm>
          <a:off x="933500" y="409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7239000"/>
              </a:tblGrid>
              <a:tr h="57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Prix</a:t>
                      </a:r>
                      <a:r>
                        <a:rPr lang="fr"/>
                        <a:t> : ~170€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Précision</a:t>
                      </a:r>
                      <a:r>
                        <a:rPr lang="fr"/>
                        <a:t> : Estimée à 0.25 mm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60" name="Google Shape;260;p30"/>
          <p:cNvCxnSpPr/>
          <p:nvPr/>
        </p:nvCxnSpPr>
        <p:spPr>
          <a:xfrm>
            <a:off x="4405638" y="209197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2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8" y="1551842"/>
            <a:ext cx="8934524" cy="324975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311700" y="943950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gantt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du stage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51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</a:rPr>
              <a:t>Amélioration d’un </a:t>
            </a:r>
            <a:r>
              <a:rPr b="1" lang="fr" sz="2100">
                <a:solidFill>
                  <a:schemeClr val="dk1"/>
                </a:solidFill>
              </a:rPr>
              <a:t>tracker de position</a:t>
            </a:r>
            <a:r>
              <a:rPr lang="fr" sz="2100">
                <a:solidFill>
                  <a:schemeClr val="dk1"/>
                </a:solidFill>
              </a:rPr>
              <a:t> 3D : le HIVE Tracker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Réalisation d’une </a:t>
            </a:r>
            <a:r>
              <a:rPr b="1" lang="fr">
                <a:solidFill>
                  <a:schemeClr val="dk1"/>
                </a:solidFill>
              </a:rPr>
              <a:t>simulation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Augmenter la </a:t>
            </a:r>
            <a:r>
              <a:rPr b="1" lang="fr">
                <a:solidFill>
                  <a:schemeClr val="dk1"/>
                </a:solidFill>
              </a:rPr>
              <a:t>précision</a:t>
            </a:r>
            <a:r>
              <a:rPr lang="fr">
                <a:solidFill>
                  <a:schemeClr val="dk1"/>
                </a:solidFill>
              </a:rPr>
              <a:t> du système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Conception</a:t>
            </a:r>
            <a:r>
              <a:rPr lang="fr">
                <a:solidFill>
                  <a:schemeClr val="dk1"/>
                </a:solidFill>
              </a:rPr>
              <a:t> d’un boîtier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Caractérisation</a:t>
            </a:r>
            <a:r>
              <a:rPr lang="fr">
                <a:solidFill>
                  <a:schemeClr val="dk1"/>
                </a:solidFill>
              </a:rPr>
              <a:t> de la précision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Tâches chronophages 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Apprentissage outils mathématiques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Exploration</a:t>
            </a:r>
            <a:r>
              <a:rPr lang="fr"/>
              <a:t> des outils de développement logiciel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Manque de documentation constructeur officiel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Ce qu’il reste à faire 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Finalisation de la fusion des capteurs </a:t>
            </a:r>
            <a:r>
              <a:rPr lang="fr"/>
              <a:t>réels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Évaluer</a:t>
            </a:r>
            <a:r>
              <a:rPr lang="fr"/>
              <a:t> les performances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Diodes sur un </a:t>
            </a:r>
            <a:r>
              <a:rPr lang="fr"/>
              <a:t>corps</a:t>
            </a:r>
            <a:r>
              <a:rPr lang="fr"/>
              <a:t> solide</a:t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Bibliographie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https://fr.mathworks.com/videos/series/understanding-kalman-filters.html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 "Probabilistic robotics</a:t>
            </a:r>
            <a:r>
              <a:rPr lang="fr" sz="1000">
                <a:solidFill>
                  <a:schemeClr val="dk1"/>
                </a:solidFill>
              </a:rPr>
              <a:t>" - Sebastian Thrun, Wolfram Burgard, Dieter Fox (Physique) p.40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http://perso.ensta-paristech.fr/~filliat/Courses/index.html</a:t>
            </a:r>
            <a:r>
              <a:rPr lang="fr" sz="1000">
                <a:solidFill>
                  <a:schemeClr val="dk1"/>
                </a:solidFill>
              </a:rPr>
              <a:t> - David Filliat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https://hivetracker.github.io/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“Blender  pour Simulation Physique”</a:t>
            </a:r>
            <a:r>
              <a:rPr lang="fr" sz="1000">
                <a:solidFill>
                  <a:schemeClr val="dk1"/>
                </a:solidFill>
              </a:rPr>
              <a:t> - Sinan Haliyo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“</a:t>
            </a:r>
            <a:r>
              <a:rPr i="1" lang="fr" sz="1000">
                <a:solidFill>
                  <a:schemeClr val="dk1"/>
                </a:solidFill>
              </a:rPr>
              <a:t>Euler (gimbal lock) Explained”</a:t>
            </a:r>
            <a:r>
              <a:rPr lang="fr" sz="1000">
                <a:solidFill>
                  <a:schemeClr val="dk1"/>
                </a:solidFill>
              </a:rPr>
              <a:t> </a:t>
            </a:r>
            <a:r>
              <a:rPr lang="fr" sz="1000" u="sng">
                <a:solidFill>
                  <a:schemeClr val="hlink"/>
                </a:solidFill>
                <a:hlinkClick r:id="rId7"/>
              </a:rPr>
              <a:t>https://www.youtube.com/watch?v=zc8b2Jo7mno&amp;t=159s</a:t>
            </a:r>
            <a:r>
              <a:rPr lang="f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“Visualizing Quaternions”</a:t>
            </a:r>
            <a:r>
              <a:rPr lang="fr" sz="1000">
                <a:solidFill>
                  <a:schemeClr val="dk1"/>
                </a:solidFill>
              </a:rPr>
              <a:t>  - Andrew  J. Hanson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233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3795950"/>
            <a:ext cx="8520600" cy="9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Julien Mellet  - ISIR - julien.mellet@insa-cvl.fr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441151"/>
            <a:ext cx="2868550" cy="5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350" y="262925"/>
            <a:ext cx="980313" cy="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1450" y="251500"/>
            <a:ext cx="1934025" cy="8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de l’exposé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017725"/>
            <a:ext cx="8520600" cy="3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Présentation du </a:t>
            </a:r>
            <a:r>
              <a:rPr b="1" lang="fr"/>
              <a:t>laboratoire </a:t>
            </a:r>
            <a:r>
              <a:rPr lang="fr"/>
              <a:t>et du </a:t>
            </a:r>
            <a:r>
              <a:rPr b="1" lang="fr"/>
              <a:t>Tracker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fr"/>
              <a:t>Simulation</a:t>
            </a:r>
            <a:r>
              <a:rPr lang="fr"/>
              <a:t> du système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Les Lighthouses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Principe du positionnement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La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La </a:t>
            </a:r>
            <a:r>
              <a:rPr b="1" lang="fr"/>
              <a:t>fusion de capteurs</a:t>
            </a:r>
            <a:r>
              <a:rPr lang="fr"/>
              <a:t> dans le Tracker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Les capteurs du Tracker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Le filtre de Kalman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L’</a:t>
            </a:r>
            <a:r>
              <a:rPr b="1" lang="fr"/>
              <a:t>implé</a:t>
            </a:r>
            <a:r>
              <a:rPr b="1" lang="fr"/>
              <a:t>mentation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Conception d’une coque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Conception d’un banc d’essai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Des bases vers le 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fr"/>
              <a:t>Conclusion</a:t>
            </a:r>
            <a:endParaRPr b="1"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Institut des Systèmes Intelligents et de Robotique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838250" y="1249375"/>
            <a:ext cx="32196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Domaines d’application 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Assistance chirurgicale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Rééducation fonctionnelle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Micro / Nanomanipulation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Haptique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Intelligence artificielle ...</a:t>
            </a:r>
            <a:endParaRPr sz="1400"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50" y="1322825"/>
            <a:ext cx="2701749" cy="15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187" y="3701749"/>
            <a:ext cx="548699" cy="5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138" y="3736062"/>
            <a:ext cx="106075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3272" r="17286" t="0"/>
          <a:stretch/>
        </p:blipFill>
        <p:spPr>
          <a:xfrm>
            <a:off x="4675200" y="3219775"/>
            <a:ext cx="3463050" cy="15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Institut des Systèmes Intelligents et de Robotique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Équipes</a:t>
            </a:r>
            <a:r>
              <a:rPr lang="fr"/>
              <a:t> de travail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3" name="Google Shape;93;p17"/>
          <p:cNvGraphicFramePr/>
          <p:nvPr/>
        </p:nvGraphicFramePr>
        <p:xfrm>
          <a:off x="985475" y="2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281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INTERACTION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" name="Google Shape;94;p17"/>
          <p:cNvSpPr txBox="1"/>
          <p:nvPr/>
        </p:nvSpPr>
        <p:spPr>
          <a:xfrm>
            <a:off x="891475" y="2778100"/>
            <a:ext cx="30000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Développe les techniques mettant en </a:t>
            </a:r>
            <a:r>
              <a:rPr lang="fr">
                <a:solidFill>
                  <a:schemeClr val="dk1"/>
                </a:solidFill>
              </a:rPr>
              <a:t>interaction</a:t>
            </a:r>
            <a:r>
              <a:rPr lang="fr">
                <a:solidFill>
                  <a:schemeClr val="dk1"/>
                </a:solidFill>
              </a:rPr>
              <a:t> les mondes physiques et virtuels.</a:t>
            </a:r>
            <a:endParaRPr/>
          </a:p>
        </p:txBody>
      </p:sp>
      <p:graphicFrame>
        <p:nvGraphicFramePr>
          <p:cNvPr id="95" name="Google Shape;95;p17"/>
          <p:cNvGraphicFramePr/>
          <p:nvPr/>
        </p:nvGraphicFramePr>
        <p:xfrm>
          <a:off x="4772475" y="2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{069C1BE9-783B-444C-AD00-2323F41CC134}</a:tableStyleId>
              </a:tblPr>
              <a:tblGrid>
                <a:gridCol w="281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HCI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7"/>
          <p:cNvSpPr txBox="1"/>
          <p:nvPr/>
        </p:nvSpPr>
        <p:spPr>
          <a:xfrm>
            <a:off x="4678475" y="2778100"/>
            <a:ext cx="30000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Améliore les </a:t>
            </a:r>
            <a:r>
              <a:rPr lang="fr">
                <a:solidFill>
                  <a:schemeClr val="dk1"/>
                </a:solidFill>
              </a:rPr>
              <a:t>interactions</a:t>
            </a:r>
            <a:r>
              <a:rPr lang="fr">
                <a:solidFill>
                  <a:schemeClr val="dk1"/>
                </a:solidFill>
              </a:rPr>
              <a:t> homme-machine connues avec les nouvelles technologies.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9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projet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970850"/>
            <a:ext cx="27597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HIVE Tracker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550" y="1550350"/>
            <a:ext cx="5780476" cy="197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400" y="3774201"/>
            <a:ext cx="1334032" cy="7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450" y="3774200"/>
            <a:ext cx="695350" cy="8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425" y="3844705"/>
            <a:ext cx="12906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du système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Présentation des lighthouses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36636" l="40915" r="0" t="0"/>
          <a:stretch/>
        </p:blipFill>
        <p:spPr>
          <a:xfrm>
            <a:off x="4776300" y="1865475"/>
            <a:ext cx="3503100" cy="160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htc vive"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600" y="1935250"/>
            <a:ext cx="3251700" cy="20322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117" name="Google Shape;117;p19"/>
          <p:cNvSpPr txBox="1"/>
          <p:nvPr/>
        </p:nvSpPr>
        <p:spPr>
          <a:xfrm>
            <a:off x="5107600" y="3967450"/>
            <a:ext cx="901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Flash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6744700" y="3967450"/>
            <a:ext cx="119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Scann</a:t>
            </a:r>
            <a:endParaRPr/>
          </a:p>
        </p:txBody>
      </p:sp>
      <p:cxnSp>
        <p:nvCxnSpPr>
          <p:cNvPr id="119" name="Google Shape;119;p19"/>
          <p:cNvCxnSpPr>
            <a:stCxn id="117" idx="0"/>
          </p:cNvCxnSpPr>
          <p:nvPr/>
        </p:nvCxnSpPr>
        <p:spPr>
          <a:xfrm rot="10800000">
            <a:off x="5552200" y="3545650"/>
            <a:ext cx="60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>
            <a:stCxn id="118" idx="0"/>
          </p:cNvCxnSpPr>
          <p:nvPr/>
        </p:nvCxnSpPr>
        <p:spPr>
          <a:xfrm rot="10800000">
            <a:off x="7334350" y="3581950"/>
            <a:ext cx="102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567788" y="210107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Simulation du système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39804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Comment fonctionne la localisation ?</a:t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How it works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00" y="2188325"/>
            <a:ext cx="3645000" cy="20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18619" l="9861" r="0" t="21948"/>
          <a:stretch/>
        </p:blipFill>
        <p:spPr>
          <a:xfrm>
            <a:off x="4973649" y="2163175"/>
            <a:ext cx="3726474" cy="205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 flipH="1">
            <a:off x="6023550" y="2806025"/>
            <a:ext cx="1922400" cy="81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5476050" y="2525925"/>
            <a:ext cx="432900" cy="1120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 txBox="1"/>
          <p:nvPr/>
        </p:nvSpPr>
        <p:spPr>
          <a:xfrm>
            <a:off x="4973650" y="438540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Logiciel Blender</a:t>
            </a:r>
            <a:endParaRPr i="1" sz="1200"/>
          </a:p>
        </p:txBody>
      </p:sp>
      <p:sp>
        <p:nvSpPr>
          <p:cNvPr id="134" name="Google Shape;134;p20"/>
          <p:cNvSpPr txBox="1"/>
          <p:nvPr/>
        </p:nvSpPr>
        <p:spPr>
          <a:xfrm>
            <a:off x="559000" y="438540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Youtube</a:t>
            </a:r>
            <a:endParaRPr i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du système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163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La simulation Blender</a:t>
            </a:r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75" y="1370575"/>
            <a:ext cx="5680676" cy="32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052975" y="47611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Logiciel Blender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